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19"/>
  </p:notesMasterIdLst>
  <p:handoutMasterIdLst>
    <p:handoutMasterId r:id="rId20"/>
  </p:handoutMasterIdLst>
  <p:sldIdLst>
    <p:sldId id="257" r:id="rId5"/>
    <p:sldId id="519" r:id="rId6"/>
    <p:sldId id="281" r:id="rId7"/>
    <p:sldId id="346" r:id="rId8"/>
    <p:sldId id="282" r:id="rId9"/>
    <p:sldId id="558" r:id="rId10"/>
    <p:sldId id="285" r:id="rId11"/>
    <p:sldId id="567" r:id="rId12"/>
    <p:sldId id="568" r:id="rId13"/>
    <p:sldId id="575" r:id="rId14"/>
    <p:sldId id="576" r:id="rId15"/>
    <p:sldId id="571" r:id="rId16"/>
    <p:sldId id="572" r:id="rId17"/>
    <p:sldId id="573"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KPMG Bold" panose="020B0604020202020204" charset="0"/>
      <p:bold r:id="rId25"/>
      <p:boldItalic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D9631E-2722-47BF-AAA2-F167D46B3AE6}" v="8" dt="2023-01-30T07:40:33.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1773" autoAdjust="0"/>
  </p:normalViewPr>
  <p:slideViewPr>
    <p:cSldViewPr snapToGrid="0" showGuides="1">
      <p:cViewPr>
        <p:scale>
          <a:sx n="59" d="100"/>
          <a:sy n="59" d="100"/>
        </p:scale>
        <p:origin x="630" y="26"/>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370"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30/01/2023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30/01/2023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212529"/>
                </a:solidFill>
                <a:effectLst/>
                <a:latin typeface="+mn-lt"/>
              </a:rPr>
              <a:t>ZALAK</a:t>
            </a:r>
          </a:p>
          <a:p>
            <a:pPr algn="l">
              <a:buFont typeface="Arial" panose="020B0604020202020204" pitchFamily="34" charset="0"/>
              <a:buChar char="•"/>
            </a:pPr>
            <a:r>
              <a:rPr lang="en-US" b="0" i="0" dirty="0">
                <a:solidFill>
                  <a:srgbClr val="212529"/>
                </a:solidFill>
                <a:effectLst/>
                <a:latin typeface="+mn-lt"/>
              </a:rPr>
              <a:t>This interactive map allows users to explore current housing prices in different states of Australia. Created using Leaflet, using D3 to import the </a:t>
            </a:r>
            <a:r>
              <a:rPr lang="en-US" b="0" i="0" dirty="0" err="1">
                <a:solidFill>
                  <a:srgbClr val="212529"/>
                </a:solidFill>
                <a:effectLst/>
                <a:latin typeface="+mn-lt"/>
              </a:rPr>
              <a:t>GeoJSON</a:t>
            </a:r>
            <a:r>
              <a:rPr lang="en-US" b="0" i="0" dirty="0">
                <a:solidFill>
                  <a:srgbClr val="212529"/>
                </a:solidFill>
                <a:effectLst/>
                <a:latin typeface="+mn-lt"/>
              </a:rPr>
              <a:t> for the different states.</a:t>
            </a:r>
          </a:p>
          <a:p>
            <a:pPr algn="l">
              <a:buFont typeface="Arial" panose="020B0604020202020204" pitchFamily="34" charset="0"/>
              <a:buChar char="•"/>
            </a:pPr>
            <a:r>
              <a:rPr lang="en-US" b="0" i="0" dirty="0">
                <a:solidFill>
                  <a:srgbClr val="212529"/>
                </a:solidFill>
                <a:effectLst/>
                <a:latin typeface="+mn-lt"/>
              </a:rPr>
              <a:t>Users can click on a state to zoom in and see the latest mean house price in a pop-up and can use the chart to compare house prices among different states.</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3986353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ZALAK</a:t>
            </a:r>
          </a:p>
          <a:p>
            <a:pPr algn="l">
              <a:buFont typeface="Arial" panose="020B0604020202020204" pitchFamily="34" charset="0"/>
              <a:buChar char="•"/>
            </a:pPr>
            <a:r>
              <a:rPr lang="en-US" b="0" i="0" dirty="0">
                <a:solidFill>
                  <a:srgbClr val="374151"/>
                </a:solidFill>
                <a:effectLst/>
                <a:latin typeface="+mn-lt"/>
              </a:rPr>
              <a:t> The mortgage calculator is a tool that allows users to calculate the monthly mortgage payment based on the mortgage size.</a:t>
            </a:r>
          </a:p>
          <a:p>
            <a:pPr algn="l">
              <a:buFont typeface="Arial" panose="020B0604020202020204" pitchFamily="34" charset="0"/>
              <a:buChar char="•"/>
            </a:pPr>
            <a:r>
              <a:rPr lang="en-US" b="0" i="0" dirty="0">
                <a:solidFill>
                  <a:srgbClr val="374151"/>
                </a:solidFill>
                <a:effectLst/>
                <a:latin typeface="+mn-lt"/>
              </a:rPr>
              <a:t> The calculator provides a quick and simple way for users to understand the impact of different interest rates on monthly mortgage payments.</a:t>
            </a:r>
          </a:p>
          <a:p>
            <a:pPr algn="l">
              <a:buFont typeface="Arial" panose="020B0604020202020204" pitchFamily="34" charset="0"/>
              <a:buChar char="•"/>
            </a:pPr>
            <a:r>
              <a:rPr lang="en-US" b="0" i="0" dirty="0">
                <a:solidFill>
                  <a:srgbClr val="374151"/>
                </a:solidFill>
                <a:effectLst/>
                <a:latin typeface="+mn-lt"/>
              </a:rPr>
              <a:t> The function is built so that it can be reused.</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2855941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32754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418557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r>
              <a:rPr lang="en-AU" b="1" dirty="0"/>
              <a:t>- </a:t>
            </a:r>
            <a:r>
              <a:rPr lang="en-AU" b="0" dirty="0"/>
              <a:t>Now for a look at our data analysis approach.</a:t>
            </a:r>
            <a:endParaRPr lang="en-AU" b="1"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3149828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2913137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107038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67E4BFF9-F85A-4638-ADE5-87FB48B6ED4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raphic 8">
            <a:extLst>
              <a:ext uri="{FF2B5EF4-FFF2-40B4-BE49-F238E27FC236}">
                <a16:creationId xmlns:a16="http://schemas.microsoft.com/office/drawing/2014/main" id="{98B95CDD-2ABB-4477-9BBC-48463CC47FE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2"/>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8476" y="1508166"/>
            <a:ext cx="4155416" cy="3397077"/>
          </a:xfrm>
        </p:spPr>
        <p:txBody>
          <a:bodyPr/>
          <a:lstStyle/>
          <a:p>
            <a:r>
              <a:rPr lang="en-US" sz="4800" dirty="0"/>
              <a:t>Exploring the Impact of Interest Rate Changes on the Australian Housing Market: </a:t>
            </a:r>
            <a:br>
              <a:rPr lang="en-US" sz="4800" dirty="0"/>
            </a:br>
            <a:r>
              <a:rPr lang="en-US" sz="4800" dirty="0"/>
              <a:t>Insights from Interactive Data Visualizations</a:t>
            </a:r>
            <a:endParaRPr lang="en-GB" sz="48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998476" y="5505773"/>
            <a:ext cx="3600000" cy="810000"/>
          </a:xfrm>
        </p:spPr>
        <p:txBody>
          <a:bodyPr/>
          <a:lstStyle/>
          <a:p>
            <a:pPr lvl="1"/>
            <a:r>
              <a:rPr lang="en-GB" sz="1800" dirty="0"/>
              <a:t>Group 4 – Anshuman </a:t>
            </a:r>
            <a:r>
              <a:rPr lang="en-GB" sz="1800" dirty="0" err="1"/>
              <a:t>Panigrahi</a:t>
            </a:r>
            <a:r>
              <a:rPr lang="en-GB" sz="1800" dirty="0"/>
              <a:t>, Robert Franklin, </a:t>
            </a:r>
            <a:r>
              <a:rPr lang="en-GB" sz="1800" dirty="0" err="1"/>
              <a:t>Zalak</a:t>
            </a:r>
            <a:r>
              <a:rPr lang="en-GB" sz="1800" dirty="0"/>
              <a:t> Shah</a:t>
            </a:r>
          </a:p>
          <a:p>
            <a:pPr lvl="1"/>
            <a:r>
              <a:rPr lang="en-GB" sz="1800" dirty="0"/>
              <a:t>January 2023</a:t>
            </a:r>
          </a:p>
        </p:txBody>
      </p:sp>
      <p:pic>
        <p:nvPicPr>
          <p:cNvPr id="4" name="Picture 3" descr="A picture containing text, sign&#10;&#10;Description automatically generated">
            <a:extLst>
              <a:ext uri="{FF2B5EF4-FFF2-40B4-BE49-F238E27FC236}">
                <a16:creationId xmlns:a16="http://schemas.microsoft.com/office/drawing/2014/main" id="{A891EA53-0833-229F-139F-032E32A31C42}"/>
              </a:ext>
            </a:extLst>
          </p:cNvPr>
          <p:cNvPicPr>
            <a:picLocks noChangeAspect="1"/>
          </p:cNvPicPr>
          <p:nvPr/>
        </p:nvPicPr>
        <p:blipFill>
          <a:blip r:embed="rId4"/>
          <a:stretch>
            <a:fillRect/>
          </a:stretch>
        </p:blipFill>
        <p:spPr>
          <a:xfrm>
            <a:off x="5623765" y="1472675"/>
            <a:ext cx="1252047" cy="1252047"/>
          </a:xfrm>
          <a:prstGeom prst="rect">
            <a:avLst/>
          </a:prstGeom>
        </p:spPr>
      </p:pic>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1850379" cy="413045"/>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dirty="0">
                <a:solidFill>
                  <a:schemeClr val="tx2"/>
                </a:solidFill>
              </a:rPr>
              <a:t>Leaflet Map</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79EB63A7-29DF-583C-FE80-E3DFD3190B29}"/>
              </a:ext>
            </a:extLst>
          </p:cNvPr>
          <p:cNvPicPr>
            <a:picLocks noChangeAspect="1"/>
          </p:cNvPicPr>
          <p:nvPr/>
        </p:nvPicPr>
        <p:blipFill rotWithShape="1">
          <a:blip r:embed="rId3"/>
          <a:srcRect l="24599" t="7986" r="31562" b="13463"/>
          <a:stretch/>
        </p:blipFill>
        <p:spPr>
          <a:xfrm>
            <a:off x="1781175" y="2097638"/>
            <a:ext cx="3533819" cy="3663263"/>
          </a:xfrm>
          <a:prstGeom prst="rect">
            <a:avLst/>
          </a:prstGeom>
        </p:spPr>
      </p:pic>
      <p:pic>
        <p:nvPicPr>
          <p:cNvPr id="7" name="Picture 6">
            <a:extLst>
              <a:ext uri="{FF2B5EF4-FFF2-40B4-BE49-F238E27FC236}">
                <a16:creationId xmlns:a16="http://schemas.microsoft.com/office/drawing/2014/main" id="{F826DA8E-8F39-AF3C-E5C4-4EAB5C15ECC8}"/>
              </a:ext>
            </a:extLst>
          </p:cNvPr>
          <p:cNvPicPr>
            <a:picLocks noChangeAspect="1"/>
          </p:cNvPicPr>
          <p:nvPr/>
        </p:nvPicPr>
        <p:blipFill rotWithShape="1">
          <a:blip r:embed="rId4"/>
          <a:srcRect b="2288"/>
          <a:stretch/>
        </p:blipFill>
        <p:spPr>
          <a:xfrm>
            <a:off x="6457905" y="1770790"/>
            <a:ext cx="3533819" cy="3990111"/>
          </a:xfrm>
          <a:prstGeom prst="rect">
            <a:avLst/>
          </a:prstGeom>
        </p:spPr>
      </p:pic>
    </p:spTree>
    <p:extLst>
      <p:ext uri="{BB962C8B-B14F-4D97-AF65-F5344CB8AC3E}">
        <p14:creationId xmlns:p14="http://schemas.microsoft.com/office/powerpoint/2010/main" val="122865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1850379"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Interactive Mortgage Calculator</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7" name="Picture 6">
            <a:extLst>
              <a:ext uri="{FF2B5EF4-FFF2-40B4-BE49-F238E27FC236}">
                <a16:creationId xmlns:a16="http://schemas.microsoft.com/office/drawing/2014/main" id="{67336C25-8C94-4B75-CCB2-52E1E2BF46CF}"/>
              </a:ext>
            </a:extLst>
          </p:cNvPr>
          <p:cNvPicPr>
            <a:picLocks noChangeAspect="1"/>
          </p:cNvPicPr>
          <p:nvPr/>
        </p:nvPicPr>
        <p:blipFill>
          <a:blip r:embed="rId3"/>
          <a:stretch>
            <a:fillRect/>
          </a:stretch>
        </p:blipFill>
        <p:spPr>
          <a:xfrm>
            <a:off x="4233801" y="1312628"/>
            <a:ext cx="5605523" cy="4232743"/>
          </a:xfrm>
          <a:prstGeom prst="rect">
            <a:avLst/>
          </a:prstGeom>
        </p:spPr>
      </p:pic>
    </p:spTree>
    <p:extLst>
      <p:ext uri="{BB962C8B-B14F-4D97-AF65-F5344CB8AC3E}">
        <p14:creationId xmlns:p14="http://schemas.microsoft.com/office/powerpoint/2010/main" val="166268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p:txBody>
          <a:bodyPr/>
          <a:lstStyle/>
          <a:p>
            <a:r>
              <a:rPr lang="en-GB" dirty="0"/>
              <a:t>04</a:t>
            </a:r>
          </a:p>
        </p:txBody>
      </p:sp>
      <p:pic>
        <p:nvPicPr>
          <p:cNvPr id="3" name="Picture 2" descr="A picture containing text, sign&#10;&#10;Description automatically generated">
            <a:extLst>
              <a:ext uri="{FF2B5EF4-FFF2-40B4-BE49-F238E27FC236}">
                <a16:creationId xmlns:a16="http://schemas.microsoft.com/office/drawing/2014/main" id="{814C56A1-CC47-C50C-C11C-9E92C615BEFC}"/>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42885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 &amp; Future Work</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1" y="1357745"/>
            <a:ext cx="4573106"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Data Coverage</a:t>
            </a:r>
          </a:p>
          <a:p>
            <a:pPr marL="285750" indent="-285750" algn="l">
              <a:spcAft>
                <a:spcPts val="600"/>
              </a:spcAft>
              <a:buFont typeface="Arial" panose="020B0604020202020204" pitchFamily="34" charset="0"/>
              <a:buChar char="•"/>
            </a:pPr>
            <a:r>
              <a:rPr lang="en-US" b="1" dirty="0">
                <a:solidFill>
                  <a:schemeClr val="tx2"/>
                </a:solidFill>
              </a:rPr>
              <a:t>Highlight areas for improvement</a:t>
            </a:r>
          </a:p>
          <a:p>
            <a:pPr marL="285750" indent="-285750" algn="l">
              <a:spcAft>
                <a:spcPts val="600"/>
              </a:spcAft>
              <a:buFont typeface="Arial" panose="020B0604020202020204" pitchFamily="34" charset="0"/>
              <a:buChar char="•"/>
            </a:pPr>
            <a:r>
              <a:rPr lang="en-US" b="1" dirty="0">
                <a:solidFill>
                  <a:schemeClr val="tx2"/>
                </a:solidFill>
              </a:rPr>
              <a:t>Potential future developments</a:t>
            </a:r>
          </a:p>
          <a:p>
            <a:pPr marL="285750" indent="-285750" algn="l">
              <a:spcAft>
                <a:spcPts val="600"/>
              </a:spcAft>
              <a:buFont typeface="Arial" panose="020B0604020202020204" pitchFamily="34" charset="0"/>
              <a:buChar char="•"/>
            </a:pPr>
            <a:r>
              <a:rPr lang="en-US" b="1" dirty="0">
                <a:solidFill>
                  <a:schemeClr val="tx2"/>
                </a:solidFill>
              </a:rPr>
              <a:t>New data sources and visualizations</a:t>
            </a:r>
          </a:p>
          <a:p>
            <a:pPr marL="285750" indent="-285750" algn="l">
              <a:spcAft>
                <a:spcPts val="600"/>
              </a:spcAft>
              <a:buFont typeface="Arial" panose="020B0604020202020204" pitchFamily="34" charset="0"/>
              <a:buChar char="•"/>
            </a:pPr>
            <a:r>
              <a:rPr lang="en-US" b="1" dirty="0">
                <a:solidFill>
                  <a:schemeClr val="tx2"/>
                </a:solidFill>
              </a:rPr>
              <a:t>Improved Data Storage</a:t>
            </a:r>
          </a:p>
          <a:p>
            <a:pPr algn="l">
              <a:spcAft>
                <a:spcPts val="600"/>
              </a:spcAft>
            </a:pPr>
            <a:endParaRPr lang="en-US" b="1" dirty="0">
              <a:solidFill>
                <a:schemeClr val="tx2"/>
              </a:solidFill>
            </a:endParaRPr>
          </a:p>
          <a:p>
            <a:pPr algn="l">
              <a:spcAft>
                <a:spcPts val="600"/>
              </a:spcAft>
            </a:pPr>
            <a:r>
              <a:rPr lang="en-US" sz="1600" b="1" dirty="0">
                <a:solidFill>
                  <a:schemeClr val="tx2"/>
                </a:solidFill>
              </a:rPr>
              <a:t>GitHub repository: https://github.com/Frankr22/InteractiveDataViz</a:t>
            </a:r>
            <a:endParaRPr lang="en-AU" sz="16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1228987A-9D3A-1FB7-89FE-85FBD2B10624}"/>
              </a:ext>
            </a:extLst>
          </p:cNvPr>
          <p:cNvPicPr>
            <a:picLocks noChangeAspect="1"/>
          </p:cNvPicPr>
          <p:nvPr/>
        </p:nvPicPr>
        <p:blipFill rotWithShape="1">
          <a:blip r:embed="rId3"/>
          <a:srcRect b="29447"/>
          <a:stretch/>
        </p:blipFill>
        <p:spPr>
          <a:xfrm>
            <a:off x="6267899" y="483797"/>
            <a:ext cx="4288279" cy="5738005"/>
          </a:xfrm>
          <a:prstGeom prst="rect">
            <a:avLst/>
          </a:prstGeom>
        </p:spPr>
      </p:pic>
    </p:spTree>
    <p:extLst>
      <p:ext uri="{BB962C8B-B14F-4D97-AF65-F5344CB8AC3E}">
        <p14:creationId xmlns:p14="http://schemas.microsoft.com/office/powerpoint/2010/main" val="302748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11500" dirty="0"/>
              <a:t>Q&amp;A</a:t>
            </a:r>
          </a:p>
        </p:txBody>
      </p:sp>
      <p:pic>
        <p:nvPicPr>
          <p:cNvPr id="3" name="Picture 2" descr="A picture containing text, sign&#10;&#10;Description automatically generated">
            <a:extLst>
              <a:ext uri="{FF2B5EF4-FFF2-40B4-BE49-F238E27FC236}">
                <a16:creationId xmlns:a16="http://schemas.microsoft.com/office/drawing/2014/main" id="{9A94250E-C669-49E4-15DD-A1CF09315461}"/>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410915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3002783814"/>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Approach</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Interactive Dashboard</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7</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Q&amp;A!</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3" name="Picture 2" descr="A picture containing text, sign&#10;&#10;Description automatically generated">
            <a:extLst>
              <a:ext uri="{FF2B5EF4-FFF2-40B4-BE49-F238E27FC236}">
                <a16:creationId xmlns:a16="http://schemas.microsoft.com/office/drawing/2014/main" id="{2940B50F-FAD0-5775-E3C4-4828E56CE4B1}"/>
              </a:ext>
            </a:extLst>
          </p:cNvPr>
          <p:cNvPicPr>
            <a:picLocks noChangeAspect="1"/>
          </p:cNvPicPr>
          <p:nvPr/>
        </p:nvPicPr>
        <p:blipFill>
          <a:blip r:embed="rId3"/>
          <a:stretch>
            <a:fillRect/>
          </a:stretch>
        </p:blipFill>
        <p:spPr>
          <a:xfrm>
            <a:off x="5965510" y="4143652"/>
            <a:ext cx="1734028" cy="1734028"/>
          </a:xfrm>
          <a:prstGeom prst="rect">
            <a:avLst/>
          </a:prstGeom>
        </p:spPr>
      </p:pic>
    </p:spTree>
    <p:extLst>
      <p:ext uri="{BB962C8B-B14F-4D97-AF65-F5344CB8AC3E}">
        <p14:creationId xmlns:p14="http://schemas.microsoft.com/office/powerpoint/2010/main" val="73028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11500"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1083374"/>
          </a:xfrm>
        </p:spPr>
        <p:txBody>
          <a:bodyPr/>
          <a:lstStyle/>
          <a:p>
            <a:r>
              <a:rPr lang="en-GB" sz="8800" dirty="0"/>
              <a:t>01</a:t>
            </a:r>
            <a:endParaRPr lang="en-GB" dirty="0"/>
          </a:p>
        </p:txBody>
      </p:sp>
      <p:pic>
        <p:nvPicPr>
          <p:cNvPr id="3" name="Picture 2" descr="A picture containing text, sign&#10;&#10;Description automatically generated">
            <a:extLst>
              <a:ext uri="{FF2B5EF4-FFF2-40B4-BE49-F238E27FC236}">
                <a16:creationId xmlns:a16="http://schemas.microsoft.com/office/drawing/2014/main" id="{538646D5-2D6A-9C54-ED2B-3E02CEECBEC8}"/>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a:t>
            </a:r>
            <a:r>
              <a:rPr lang="en-GB" dirty="0" err="1"/>
              <a:t>InteractiveDataViz</a:t>
            </a: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1099284"/>
            <a:ext cx="10195199" cy="1631216"/>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Brief overview of the project (key terms: Cash Rate, RBA)</a:t>
            </a:r>
          </a:p>
          <a:p>
            <a:pPr marL="342900" indent="-342900">
              <a:spcAft>
                <a:spcPts val="600"/>
              </a:spcAft>
              <a:buFont typeface="Arial" panose="020B0604020202020204" pitchFamily="34" charset="0"/>
              <a:buChar char="•"/>
            </a:pPr>
            <a:r>
              <a:rPr lang="en-US" sz="2400" dirty="0">
                <a:solidFill>
                  <a:schemeClr val="tx2"/>
                </a:solidFill>
              </a:rPr>
              <a:t>Purpose of the project</a:t>
            </a:r>
          </a:p>
          <a:p>
            <a:pPr marL="342900" indent="-342900">
              <a:spcAft>
                <a:spcPts val="600"/>
              </a:spcAft>
              <a:buFont typeface="Arial" panose="020B0604020202020204" pitchFamily="34" charset="0"/>
              <a:buChar char="•"/>
            </a:pPr>
            <a:r>
              <a:rPr lang="en-US" sz="2400" dirty="0">
                <a:solidFill>
                  <a:schemeClr val="tx2"/>
                </a:solidFill>
              </a:rPr>
              <a:t>Importance of understanding the relationship between interest rate changes and the Australian housing market</a:t>
            </a:r>
            <a:endParaRPr lang="en-GB" sz="2400" dirty="0">
              <a:solidFill>
                <a:schemeClr val="tx2"/>
              </a:solidFill>
            </a:endParaRP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2" name="Picture 11" descr="Chart&#10;&#10;Description automatically generated">
            <a:extLst>
              <a:ext uri="{FF2B5EF4-FFF2-40B4-BE49-F238E27FC236}">
                <a16:creationId xmlns:a16="http://schemas.microsoft.com/office/drawing/2014/main" id="{45E220FF-A870-85BF-536C-E82B2DF3E6DA}"/>
              </a:ext>
            </a:extLst>
          </p:cNvPr>
          <p:cNvPicPr>
            <a:picLocks noChangeAspect="1"/>
          </p:cNvPicPr>
          <p:nvPr/>
        </p:nvPicPr>
        <p:blipFill>
          <a:blip r:embed="rId3"/>
          <a:stretch>
            <a:fillRect/>
          </a:stretch>
        </p:blipFill>
        <p:spPr>
          <a:xfrm>
            <a:off x="1290221" y="2864584"/>
            <a:ext cx="4275546" cy="3574637"/>
          </a:xfrm>
          <a:prstGeom prst="rect">
            <a:avLst/>
          </a:prstGeom>
        </p:spPr>
      </p:pic>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Our Approach</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p:txBody>
          <a:bodyPr/>
          <a:lstStyle/>
          <a:p>
            <a:r>
              <a:rPr lang="en-GB" dirty="0"/>
              <a:t>02</a:t>
            </a:r>
          </a:p>
        </p:txBody>
      </p:sp>
      <p:pic>
        <p:nvPicPr>
          <p:cNvPr id="5" name="Picture 4" descr="A picture containing text, sign&#10;&#10;Description automatically generated">
            <a:extLst>
              <a:ext uri="{FF2B5EF4-FFF2-40B4-BE49-F238E27FC236}">
                <a16:creationId xmlns:a16="http://schemas.microsoft.com/office/drawing/2014/main" id="{730A91B3-3C68-349B-E1CE-8722370A5CD1}"/>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6796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Identify data sources</a:t>
            </a:r>
            <a:endParaRPr lang="en-GB" sz="2000" dirty="0">
              <a:solidFill>
                <a:schemeClr val="tx2"/>
              </a:solidFill>
            </a:endParaRPr>
          </a:p>
        </p:txBody>
      </p:sp>
      <p:sp>
        <p:nvSpPr>
          <p:cNvPr id="12" name="TextBox 11">
            <a:extLst>
              <a:ext uri="{FF2B5EF4-FFF2-40B4-BE49-F238E27FC236}">
                <a16:creationId xmlns:a16="http://schemas.microsoft.com/office/drawing/2014/main" id="{2CF534A9-A176-43CF-B2EF-0E90622B98D5}"/>
              </a:ext>
            </a:extLst>
          </p:cNvPr>
          <p:cNvSpPr txBox="1"/>
          <p:nvPr/>
        </p:nvSpPr>
        <p:spPr>
          <a:xfrm>
            <a:off x="998400" y="3767284"/>
            <a:ext cx="2408162" cy="711220"/>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ABS &amp; RBA</a:t>
            </a:r>
          </a:p>
          <a:p>
            <a:pPr marL="285750" indent="-285750">
              <a:lnSpc>
                <a:spcPct val="120000"/>
              </a:lnSpc>
              <a:spcAft>
                <a:spcPts val="600"/>
              </a:spcAft>
              <a:buFont typeface="Arial" panose="020B0604020202020204" pitchFamily="34" charset="0"/>
              <a:buChar char="•"/>
            </a:pPr>
            <a:r>
              <a:rPr lang="en-GB" dirty="0">
                <a:solidFill>
                  <a:schemeClr val="tx2"/>
                </a:solidFill>
              </a:rPr>
              <a:t>Recent data only</a:t>
            </a:r>
            <a:endParaRPr lang="en-GB" sz="12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ETL</a:t>
            </a:r>
            <a:endParaRPr lang="en-GB" sz="2000"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2782557"/>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API &amp; Web scraping</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SQL, SQLAlchemy, Postgres, Amazon</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Web Framework</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AU" sz="2000" dirty="0">
                <a:solidFill>
                  <a:schemeClr val="tx2"/>
                </a:solidFill>
              </a:rPr>
              <a:t>Data Visualisation</a:t>
            </a:r>
            <a:endParaRPr lang="en-GB" sz="2000" dirty="0">
              <a:solidFill>
                <a:schemeClr val="tx2"/>
              </a:solidFill>
            </a:endParaRP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2161104"/>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HTML: Bootstrap navbar, grid system, &amp; container-fluid,</a:t>
            </a:r>
          </a:p>
          <a:p>
            <a:pPr marL="285750" indent="-285750">
              <a:lnSpc>
                <a:spcPct val="120000"/>
              </a:lnSpc>
              <a:spcAft>
                <a:spcPts val="600"/>
              </a:spcAft>
              <a:buFont typeface="Arial" panose="020B0604020202020204" pitchFamily="34" charset="0"/>
              <a:buChar char="•"/>
            </a:pPr>
            <a:r>
              <a:rPr lang="en-GB" dirty="0">
                <a:solidFill>
                  <a:schemeClr val="tx2"/>
                </a:solidFill>
              </a:rPr>
              <a:t>CSS,</a:t>
            </a:r>
          </a:p>
          <a:p>
            <a:pPr marL="285750" indent="-285750">
              <a:lnSpc>
                <a:spcPct val="120000"/>
              </a:lnSpc>
              <a:spcAft>
                <a:spcPts val="600"/>
              </a:spcAft>
              <a:buFont typeface="Arial" panose="020B0604020202020204" pitchFamily="34" charset="0"/>
              <a:buChar char="•"/>
            </a:pPr>
            <a:r>
              <a:rPr lang="en-GB" dirty="0">
                <a:solidFill>
                  <a:schemeClr val="tx2"/>
                </a:solidFill>
              </a:rPr>
              <a:t>Python Flask app.</a:t>
            </a:r>
          </a:p>
          <a:p>
            <a:pPr marL="285750" indent="-285750">
              <a:lnSpc>
                <a:spcPct val="120000"/>
              </a:lnSpc>
              <a:spcAft>
                <a:spcPts val="600"/>
              </a:spcAft>
              <a:buFont typeface="Arial" panose="020B0604020202020204" pitchFamily="34" charset="0"/>
              <a:buChar char="•"/>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63427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Javascript</a:t>
            </a:r>
            <a:r>
              <a:rPr lang="en-GB" dirty="0">
                <a:solidFill>
                  <a:schemeClr val="tx2"/>
                </a:solidFill>
              </a:rPr>
              <a:t> (</a:t>
            </a:r>
            <a:r>
              <a:rPr lang="en-GB" dirty="0" err="1">
                <a:solidFill>
                  <a:schemeClr val="tx2"/>
                </a:solidFill>
              </a:rPr>
              <a:t>Plotly</a:t>
            </a:r>
            <a:r>
              <a:rPr lang="en-GB" dirty="0">
                <a:solidFill>
                  <a:schemeClr val="tx2"/>
                </a:solidFill>
              </a:rPr>
              <a:t>, </a:t>
            </a:r>
            <a:r>
              <a:rPr lang="en-GB" dirty="0" err="1">
                <a:solidFill>
                  <a:schemeClr val="tx2"/>
                </a:solidFill>
              </a:rPr>
              <a:t>Jquery</a:t>
            </a:r>
            <a:r>
              <a:rPr lang="en-GB" dirty="0">
                <a:solidFill>
                  <a:schemeClr val="tx2"/>
                </a:solidFill>
              </a:rPr>
              <a:t>, D3, Leaflet)</a:t>
            </a:r>
          </a:p>
        </p:txBody>
      </p:sp>
    </p:spTree>
    <p:extLst>
      <p:ext uri="{BB962C8B-B14F-4D97-AF65-F5344CB8AC3E}">
        <p14:creationId xmlns:p14="http://schemas.microsoft.com/office/powerpoint/2010/main" val="97523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lstStyle/>
          <a:p>
            <a:r>
              <a:rPr lang="en-GB" sz="11500" dirty="0"/>
              <a:t>Our Interactive Dashboard</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1083374"/>
          </a:xfrm>
        </p:spPr>
        <p:txBody>
          <a:bodyPr/>
          <a:lstStyle/>
          <a:p>
            <a:r>
              <a:rPr lang="en-GB" sz="8800" dirty="0"/>
              <a:t>03</a:t>
            </a:r>
            <a:endParaRPr lang="en-GB" dirty="0"/>
          </a:p>
        </p:txBody>
      </p:sp>
      <p:pic>
        <p:nvPicPr>
          <p:cNvPr id="3" name="Picture 2" descr="A picture containing text, sign&#10;&#10;Description automatically generated">
            <a:extLst>
              <a:ext uri="{FF2B5EF4-FFF2-40B4-BE49-F238E27FC236}">
                <a16:creationId xmlns:a16="http://schemas.microsoft.com/office/drawing/2014/main" id="{46AFE628-4DB6-2C7F-5733-0147ED3DA4F9}"/>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143595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Tables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spcAft>
                <a:spcPts val="600"/>
              </a:spcAft>
              <a:buFont typeface="Arial" panose="020B0604020202020204" pitchFamily="34" charset="0"/>
              <a:buChar char="•"/>
            </a:pPr>
            <a:r>
              <a:rPr lang="en-AU" b="1" dirty="0">
                <a:solidFill>
                  <a:schemeClr val="tx2"/>
                </a:solidFill>
              </a:rPr>
              <a:t>Cash Rate, Mortgage Rate &amp; House Price Data Tables </a:t>
            </a:r>
            <a:r>
              <a:rPr lang="en-AU" b="1" dirty="0" err="1">
                <a:solidFill>
                  <a:schemeClr val="tx2"/>
                </a:solidFill>
              </a:rPr>
              <a:t>Jquery</a:t>
            </a:r>
            <a:endParaRPr lang="en-AU" b="1" dirty="0">
              <a:solidFill>
                <a:schemeClr val="tx2"/>
              </a:solidFill>
            </a:endParaRPr>
          </a:p>
          <a:p>
            <a:pPr marL="285750" indent="-285750">
              <a:spcAft>
                <a:spcPts val="600"/>
              </a:spcAft>
              <a:buFont typeface="Arial" panose="020B0604020202020204" pitchFamily="34" charset="0"/>
              <a:buChar char="•"/>
            </a:pPr>
            <a:r>
              <a:rPr lang="en-AU" b="1" dirty="0">
                <a:solidFill>
                  <a:schemeClr val="tx2"/>
                </a:solidFill>
              </a:rPr>
              <a:t>Table captions point clearly to data sources</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A7DA68A3-FC69-9EE8-0E46-DBE6ADBAD0D4}"/>
              </a:ext>
            </a:extLst>
          </p:cNvPr>
          <p:cNvPicPr>
            <a:picLocks noChangeAspect="1"/>
          </p:cNvPicPr>
          <p:nvPr/>
        </p:nvPicPr>
        <p:blipFill>
          <a:blip r:embed="rId3"/>
          <a:stretch>
            <a:fillRect/>
          </a:stretch>
        </p:blipFill>
        <p:spPr>
          <a:xfrm>
            <a:off x="3728852" y="1205345"/>
            <a:ext cx="3715475" cy="2223655"/>
          </a:xfrm>
          <a:prstGeom prst="rect">
            <a:avLst/>
          </a:prstGeom>
        </p:spPr>
      </p:pic>
      <p:pic>
        <p:nvPicPr>
          <p:cNvPr id="6" name="Picture 5">
            <a:extLst>
              <a:ext uri="{FF2B5EF4-FFF2-40B4-BE49-F238E27FC236}">
                <a16:creationId xmlns:a16="http://schemas.microsoft.com/office/drawing/2014/main" id="{5CDDA924-787C-AF47-61BC-C22FE65DFF1A}"/>
              </a:ext>
            </a:extLst>
          </p:cNvPr>
          <p:cNvPicPr>
            <a:picLocks noChangeAspect="1"/>
          </p:cNvPicPr>
          <p:nvPr/>
        </p:nvPicPr>
        <p:blipFill>
          <a:blip r:embed="rId4"/>
          <a:stretch>
            <a:fillRect/>
          </a:stretch>
        </p:blipFill>
        <p:spPr>
          <a:xfrm>
            <a:off x="7883714" y="1133133"/>
            <a:ext cx="3715475" cy="2346615"/>
          </a:xfrm>
          <a:prstGeom prst="rect">
            <a:avLst/>
          </a:prstGeom>
        </p:spPr>
      </p:pic>
      <p:pic>
        <p:nvPicPr>
          <p:cNvPr id="13" name="Picture 12">
            <a:extLst>
              <a:ext uri="{FF2B5EF4-FFF2-40B4-BE49-F238E27FC236}">
                <a16:creationId xmlns:a16="http://schemas.microsoft.com/office/drawing/2014/main" id="{E7E98552-F00D-0B1F-B86B-A70C3D5BCFBC}"/>
              </a:ext>
            </a:extLst>
          </p:cNvPr>
          <p:cNvPicPr>
            <a:picLocks noChangeAspect="1"/>
          </p:cNvPicPr>
          <p:nvPr/>
        </p:nvPicPr>
        <p:blipFill>
          <a:blip r:embed="rId5"/>
          <a:stretch>
            <a:fillRect/>
          </a:stretch>
        </p:blipFill>
        <p:spPr>
          <a:xfrm>
            <a:off x="3728852" y="3646556"/>
            <a:ext cx="7870337" cy="2172616"/>
          </a:xfrm>
          <a:prstGeom prst="rect">
            <a:avLst/>
          </a:prstGeom>
        </p:spPr>
      </p:pic>
    </p:spTree>
    <p:extLst>
      <p:ext uri="{BB962C8B-B14F-4D97-AF65-F5344CB8AC3E}">
        <p14:creationId xmlns:p14="http://schemas.microsoft.com/office/powerpoint/2010/main" val="36451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2402025" cy="30480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err="1">
                <a:solidFill>
                  <a:schemeClr val="tx2"/>
                </a:solidFill>
              </a:rPr>
              <a:t>Plotly</a:t>
            </a:r>
            <a:r>
              <a:rPr lang="en-AU" b="1" dirty="0">
                <a:solidFill>
                  <a:schemeClr val="tx2"/>
                </a:solidFill>
              </a:rPr>
              <a:t> Line Chart</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6" name="Picture 5">
            <a:extLst>
              <a:ext uri="{FF2B5EF4-FFF2-40B4-BE49-F238E27FC236}">
                <a16:creationId xmlns:a16="http://schemas.microsoft.com/office/drawing/2014/main" id="{5443F36D-5FEA-FCF6-DE5A-237375D688A3}"/>
              </a:ext>
            </a:extLst>
          </p:cNvPr>
          <p:cNvPicPr>
            <a:picLocks noChangeAspect="1"/>
          </p:cNvPicPr>
          <p:nvPr/>
        </p:nvPicPr>
        <p:blipFill>
          <a:blip r:embed="rId3"/>
          <a:stretch>
            <a:fillRect/>
          </a:stretch>
        </p:blipFill>
        <p:spPr>
          <a:xfrm>
            <a:off x="1441615" y="2010935"/>
            <a:ext cx="8502485" cy="3973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0224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1BECD5F0-384F-45A9-9891-3BBCD063953C}">
  <ds:schemaRefs>
    <ds:schemaRef ds:uri="http://www.w3.org/XML/1998/namespace"/>
    <ds:schemaRef ds:uri="http://purl.org/dc/elements/1.1/"/>
    <ds:schemaRef ds:uri="http://schemas.microsoft.com/office/2006/documentManagement/types"/>
    <ds:schemaRef ds:uri="http://schemas.microsoft.com/office/2006/metadata/properties"/>
    <ds:schemaRef ds:uri="http://purl.org/dc/terms/"/>
    <ds:schemaRef ds:uri="4f3c1215-9765-42ae-87ec-ecb752eba905"/>
    <ds:schemaRef ds:uri="http://purl.org/dc/dcmitype/"/>
    <ds:schemaRef ds:uri="4243d5be-521d-4052-81ca-f0f31ea6f2da"/>
    <ds:schemaRef ds:uri="http://schemas.microsoft.com/office/infopath/2007/PartnerControls"/>
    <ds:schemaRef ds:uri="http://schemas.openxmlformats.org/package/2006/metadata/core-properties"/>
    <ds:schemaRef ds:uri="13f71785-503b-4c78-92c2-f5412d7ebf61"/>
  </ds:schemaRefs>
</ds:datastoreItem>
</file>

<file path=customXml/itemProps3.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4424</TotalTime>
  <Words>1217</Words>
  <Application>Microsoft Office PowerPoint</Application>
  <PresentationFormat>Widescreen</PresentationFormat>
  <Paragraphs>143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Arial</vt:lpstr>
      <vt:lpstr>KPMG Bold</vt:lpstr>
      <vt:lpstr>KPMG Widescreen [16:9] Feb 2022</vt:lpstr>
      <vt:lpstr>Exploring the Impact of Interest Rate Changes on the Australian Housing Market:  Insights from Interactive Data Visualizations</vt:lpstr>
      <vt:lpstr>PowerPoint Presentation</vt:lpstr>
      <vt:lpstr>Introduction</vt:lpstr>
      <vt:lpstr>Introduction: InteractiveDataViz</vt:lpstr>
      <vt:lpstr>Our Approach</vt:lpstr>
      <vt:lpstr>Approach</vt:lpstr>
      <vt:lpstr>Our Interactive Dashboard</vt:lpstr>
      <vt:lpstr>Data Tables</vt:lpstr>
      <vt:lpstr>Visualisations</vt:lpstr>
      <vt:lpstr>Visualisations</vt:lpstr>
      <vt:lpstr>Visualisations</vt:lpstr>
      <vt:lpstr>Limitations &amp; Future Work</vt:lpstr>
      <vt:lpstr>Limitations &amp; Future Work</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robertlsfranklin@gmail.com</cp:lastModifiedBy>
  <cp:revision>243</cp:revision>
  <dcterms:created xsi:type="dcterms:W3CDTF">2022-03-14T16:42:38Z</dcterms:created>
  <dcterms:modified xsi:type="dcterms:W3CDTF">2023-01-30T07:44:23Z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